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47" r:id="rId2"/>
    <p:sldId id="353" r:id="rId3"/>
    <p:sldId id="348" r:id="rId4"/>
    <p:sldId id="394" r:id="rId5"/>
    <p:sldId id="399" r:id="rId6"/>
    <p:sldId id="395" r:id="rId7"/>
    <p:sldId id="352" r:id="rId8"/>
    <p:sldId id="349" r:id="rId9"/>
    <p:sldId id="350" r:id="rId10"/>
    <p:sldId id="374" r:id="rId11"/>
    <p:sldId id="401" r:id="rId12"/>
    <p:sldId id="351" r:id="rId13"/>
    <p:sldId id="396" r:id="rId14"/>
    <p:sldId id="361" r:id="rId15"/>
    <p:sldId id="363" r:id="rId16"/>
    <p:sldId id="364" r:id="rId17"/>
    <p:sldId id="365" r:id="rId18"/>
    <p:sldId id="366" r:id="rId19"/>
    <p:sldId id="367" r:id="rId20"/>
    <p:sldId id="368" r:id="rId21"/>
    <p:sldId id="397" r:id="rId22"/>
    <p:sldId id="369" r:id="rId23"/>
    <p:sldId id="370" r:id="rId24"/>
    <p:sldId id="378" r:id="rId25"/>
    <p:sldId id="379" r:id="rId26"/>
    <p:sldId id="381" r:id="rId27"/>
    <p:sldId id="380" r:id="rId28"/>
    <p:sldId id="382" r:id="rId29"/>
    <p:sldId id="384" r:id="rId30"/>
    <p:sldId id="386" r:id="rId31"/>
    <p:sldId id="385" r:id="rId32"/>
    <p:sldId id="387" r:id="rId33"/>
    <p:sldId id="388" r:id="rId34"/>
    <p:sldId id="389" r:id="rId35"/>
    <p:sldId id="390" r:id="rId36"/>
    <p:sldId id="391" r:id="rId37"/>
    <p:sldId id="377" r:id="rId38"/>
    <p:sldId id="392" r:id="rId39"/>
    <p:sldId id="393" r:id="rId40"/>
    <p:sldId id="372" r:id="rId41"/>
    <p:sldId id="409" r:id="rId42"/>
    <p:sldId id="406" r:id="rId43"/>
    <p:sldId id="404" r:id="rId44"/>
    <p:sldId id="402" r:id="rId45"/>
    <p:sldId id="407" r:id="rId46"/>
    <p:sldId id="408" r:id="rId4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80"/>
    <p:restoredTop sz="86247"/>
  </p:normalViewPr>
  <p:slideViewPr>
    <p:cSldViewPr snapToObjects="1">
      <p:cViewPr>
        <p:scale>
          <a:sx n="107" d="100"/>
          <a:sy n="107" d="100"/>
        </p:scale>
        <p:origin x="23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9/11/18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9/11/18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324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biomodel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FBC3-B759-4C4F-B835-DD94F160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Web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5DD10-111C-C047-8107-29B9E014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B4E76-1B27-AC4A-946B-09C78DC043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257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validated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EBB69D-7855-364E-BA1F-547DB6FCE158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848015" y="2563089"/>
            <a:ext cx="520123" cy="63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9F72875-EF13-A94D-B2F8-1C1FFF6FA580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848015" y="4003962"/>
            <a:ext cx="520123" cy="63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7CEF8EC-1541-FD4D-B61F-FFCBC24C3B2E}"/>
              </a:ext>
            </a:extLst>
          </p:cNvPr>
          <p:cNvCxnSpPr>
            <a:cxnSpLocks/>
          </p:cNvCxnSpPr>
          <p:nvPr/>
        </p:nvCxnSpPr>
        <p:spPr>
          <a:xfrm rot="5400000">
            <a:off x="3304309" y="2538845"/>
            <a:ext cx="477982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C85746F-36B1-3A41-8501-BD09CF545DAD}"/>
              </a:ext>
            </a:extLst>
          </p:cNvPr>
          <p:cNvCxnSpPr>
            <a:cxnSpLocks/>
          </p:cNvCxnSpPr>
          <p:nvPr/>
        </p:nvCxnSpPr>
        <p:spPr>
          <a:xfrm rot="5400000">
            <a:off x="3304309" y="3931227"/>
            <a:ext cx="47798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EC96121-DF5A-4145-B269-1AF45960A87A}"/>
              </a:ext>
            </a:extLst>
          </p:cNvPr>
          <p:cNvCxnSpPr>
            <a:cxnSpLocks/>
          </p:cNvCxnSpPr>
          <p:nvPr/>
        </p:nvCxnSpPr>
        <p:spPr>
          <a:xfrm rot="5400000">
            <a:off x="3304310" y="5323608"/>
            <a:ext cx="477981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81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7E515917-1386-1140-B397-0090A30042DF}"/>
              </a:ext>
            </a:extLst>
          </p:cNvPr>
          <p:cNvCxnSpPr>
            <a:cxnSpLocks/>
          </p:cNvCxnSpPr>
          <p:nvPr/>
        </p:nvCxnSpPr>
        <p:spPr>
          <a:xfrm rot="5400000">
            <a:off x="7311736" y="4152900"/>
            <a:ext cx="685800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6352BF1-9FE6-3C4C-AA41-7F59AF95DECA}"/>
              </a:ext>
            </a:extLst>
          </p:cNvPr>
          <p:cNvCxnSpPr>
            <a:cxnSpLocks/>
          </p:cNvCxnSpPr>
          <p:nvPr/>
        </p:nvCxnSpPr>
        <p:spPr>
          <a:xfrm rot="5400000">
            <a:off x="7311736" y="2552700"/>
            <a:ext cx="685800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391400" y="6096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biological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the class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Structure of a cell</a:t>
            </a:r>
          </a:p>
          <a:p>
            <a:r>
              <a:rPr lang="en-US" dirty="0"/>
              <a:t>Biomolecules, biomolecular complexes, enzymes</a:t>
            </a:r>
          </a:p>
          <a:p>
            <a:r>
              <a:rPr lang="en-US" dirty="0"/>
              <a:t>Kinetics models</a:t>
            </a:r>
          </a:p>
          <a:p>
            <a:r>
              <a:rPr lang="en-US" dirty="0"/>
              <a:t>Biological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74" y="0"/>
            <a:ext cx="571029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0632" y="5771753"/>
            <a:ext cx="2582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library.thinkquest.org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3200" y="200526"/>
            <a:ext cx="9360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Tree </a:t>
            </a:r>
          </a:p>
          <a:p>
            <a:r>
              <a:rPr lang="en-US" sz="3200" dirty="0"/>
              <a:t>Of</a:t>
            </a:r>
          </a:p>
          <a:p>
            <a:r>
              <a:rPr lang="en-US" sz="3200" dirty="0"/>
              <a:t>Life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8506" y="3675757"/>
            <a:ext cx="2400967" cy="181588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DNA controls much of the chemistry of life.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 &amp; Overview</a:t>
            </a:r>
          </a:p>
          <a:p>
            <a:r>
              <a:rPr lang="en-US" dirty="0"/>
              <a:t>Biochemistry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20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What’s This?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65" y="1780738"/>
            <a:ext cx="5814784" cy="418664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0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92051"/>
            <a:ext cx="7581901" cy="927149"/>
          </a:xfrm>
        </p:spPr>
        <p:txBody>
          <a:bodyPr/>
          <a:lstStyle/>
          <a:p>
            <a:r>
              <a:rPr lang="en-US" dirty="0"/>
              <a:t>Substructures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26" y="1298229"/>
            <a:ext cx="1756791" cy="1552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286" y="1116397"/>
            <a:ext cx="2094302" cy="17747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58588" y="1787535"/>
            <a:ext cx="163999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Mitochondrion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326" y="288159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803" y="3607239"/>
            <a:ext cx="4642888" cy="24030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4" name="TextBox 23"/>
          <p:cNvSpPr txBox="1"/>
          <p:nvPr/>
        </p:nvSpPr>
        <p:spPr>
          <a:xfrm>
            <a:off x="4405510" y="6016960"/>
            <a:ext cx="4506362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(http://</a:t>
            </a:r>
            <a:r>
              <a:rPr lang="en-US" sz="1200" dirty="0" err="1">
                <a:solidFill>
                  <a:schemeClr val="bg1"/>
                </a:solidFill>
              </a:rPr>
              <a:t>hyperphysics.phy-astr.gsu.edu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hbase</a:t>
            </a:r>
            <a:r>
              <a:rPr lang="en-US" sz="1200" dirty="0">
                <a:solidFill>
                  <a:schemeClr val="bg1"/>
                </a:solidFill>
              </a:rPr>
              <a:t>/biology/</a:t>
            </a:r>
            <a:r>
              <a:rPr lang="en-US" sz="1200" dirty="0" err="1">
                <a:solidFill>
                  <a:schemeClr val="bg1"/>
                </a:solidFill>
              </a:rPr>
              <a:t>celmem.html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5803" y="5825631"/>
            <a:ext cx="1657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 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510" y="296265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</p:spTree>
    <p:extLst>
      <p:ext uri="{BB962C8B-B14F-4D97-AF65-F5344CB8AC3E}">
        <p14:creationId xmlns:p14="http://schemas.microsoft.com/office/powerpoint/2010/main" val="31654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a Cell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&amp;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C7253-4DF9-8B49-AE4B-C142D561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088923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Carbohydrate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</a:t>
                </a:r>
              </a:p>
              <a:p>
                <a:pPr lvl="1"/>
                <a:r>
                  <a:rPr lang="en-US" sz="2400" dirty="0"/>
                  <a:t>Identification</a:t>
                </a:r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2"/>
                <a:stretch>
                  <a:fillRect l="-1389" t="-4587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8D2DD0-098D-CE48-8636-F1042626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43000"/>
            <a:ext cx="3429000" cy="1887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DC51C-0C0E-A644-BB8A-B397C679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778" y="1224734"/>
            <a:ext cx="3705793" cy="18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0323"/>
            <a:ext cx="5486400" cy="3147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81000" y="4754671"/>
            <a:ext cx="541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Enzymes – help transform biomolecules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Factors (TF) – modify gene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Cellular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441366" y="43530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AF9B6-772C-1A43-B306-C67D94B53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4" y="1905000"/>
            <a:ext cx="2862469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5124C-059F-1C43-9051-30D99E2C2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981200"/>
            <a:ext cx="4114800" cy="246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</p:spTree>
    <p:extLst>
      <p:ext uri="{BB962C8B-B14F-4D97-AF65-F5344CB8AC3E}">
        <p14:creationId xmlns:p14="http://schemas.microsoft.com/office/powerpoint/2010/main" val="3691048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7A8E4-ABC8-A548-9D91-575049A50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4002623" cy="5221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309872" y="1551057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1226C-0461-1F41-8CDD-CE9EED2B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4637315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4953000" y="16764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Structures Are Assemblies of Biomolecules: Ribosome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Reactions Assemble and </a:t>
            </a:r>
            <a:r>
              <a:rPr lang="en-US" dirty="0" err="1"/>
              <a:t>Disamble</a:t>
            </a:r>
            <a:r>
              <a:rPr lang="en-US" dirty="0"/>
              <a:t> 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286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225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140368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054768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383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383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1828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A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blipFill>
                <a:blip r:embed="rId5"/>
                <a:stretch>
                  <a:fillRect l="-16000" t="-25000" r="-12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6285631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6285631" cy="598369"/>
              </a:xfrm>
              <a:prstGeom prst="rect">
                <a:avLst/>
              </a:prstGeom>
              <a:blipFill>
                <a:blip r:embed="rId7"/>
                <a:stretch>
                  <a:fillRect l="-404" t="-6250" r="-606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0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1370719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2678668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E2D45-75C0-B040-8CB0-45735942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0"/>
            <a:ext cx="3426912" cy="2863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2A4C1-2DD0-924B-AE1B-EA27821B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05" y="2286000"/>
            <a:ext cx="3341843" cy="2324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</p:spTree>
    <p:extLst>
      <p:ext uri="{BB962C8B-B14F-4D97-AF65-F5344CB8AC3E}">
        <p14:creationId xmlns:p14="http://schemas.microsoft.com/office/powerpoint/2010/main" val="312305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40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606059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Biological Networks and Their Relationships++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91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3A24-5789-6644-A894-6D6CA680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4572000" cy="838200"/>
          </a:xfrm>
        </p:spPr>
        <p:txBody>
          <a:bodyPr/>
          <a:lstStyle/>
          <a:p>
            <a:r>
              <a:rPr lang="en-US" dirty="0"/>
              <a:t>Modeling Questions: How Do Concentrations/Fluxes Change?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4FD3-4E16-9444-861E-2EBBA44D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ED102D-12D5-8B44-8F47-17A165BE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2080" b="-4616"/>
          <a:stretch/>
        </p:blipFill>
        <p:spPr bwMode="auto">
          <a:xfrm>
            <a:off x="4724400" y="1014942"/>
            <a:ext cx="419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8AF40-E151-7844-B7C2-660FE67B1B2C}"/>
              </a:ext>
            </a:extLst>
          </p:cNvPr>
          <p:cNvSpPr txBox="1"/>
          <p:nvPr/>
        </p:nvSpPr>
        <p:spPr>
          <a:xfrm>
            <a:off x="152400" y="2931855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Environment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temperature, illumination,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Substrate</a:t>
            </a:r>
            <a:r>
              <a:rPr lang="en-US" sz="2000" dirty="0"/>
              <a:t> </a:t>
            </a:r>
            <a:r>
              <a:rPr lang="en-US" sz="2000" b="1" dirty="0"/>
              <a:t>availability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glucose, O</a:t>
            </a:r>
            <a:r>
              <a:rPr lang="en-US" sz="2000" baseline="-25000" dirty="0"/>
              <a:t>2</a:t>
            </a:r>
            <a:r>
              <a:rPr lang="en-US" sz="2000" dirty="0"/>
              <a:t>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Pathway structure</a:t>
            </a:r>
            <a:r>
              <a:rPr lang="en-US" sz="2000" dirty="0"/>
              <a:t>, by adding, removing or changing the nature of a component: </a:t>
            </a:r>
            <a:r>
              <a:rPr lang="en-US" sz="2000" i="1" dirty="0"/>
              <a:t>e.g.</a:t>
            </a:r>
            <a:r>
              <a:rPr lang="en-US" sz="2000" dirty="0"/>
              <a:t> with a genetic knock, out or knock in, or a drug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2237-B481-6F4A-851A-8089D36BE5D5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35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838200"/>
          </a:xfrm>
        </p:spPr>
        <p:txBody>
          <a:bodyPr/>
          <a:lstStyle/>
          <a:p>
            <a:r>
              <a:rPr lang="en-US" sz="3200" dirty="0"/>
              <a:t>Review: Can you define the underlined terms?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biological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4177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developing tools for modeling biological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 </a:t>
            </a:r>
            <a:r>
              <a:rPr lang="en-US" sz="2800" dirty="0" err="1"/>
              <a:t>Sauro</a:t>
            </a:r>
            <a:r>
              <a:rPr lang="en-US" sz="2800" dirty="0"/>
              <a:t>, Professor BIOE</a:t>
            </a:r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000" dirty="0"/>
              <a:t>PhD in Computer Science</a:t>
            </a:r>
          </a:p>
          <a:p>
            <a:pPr lvl="1"/>
            <a:r>
              <a:rPr lang="en-US" sz="2000"/>
              <a:t>Industry </a:t>
            </a:r>
            <a:r>
              <a:rPr lang="en-US" sz="2000" dirty="0"/>
              <a:t>(30+ years): IBM Research, Microsoft, Google</a:t>
            </a:r>
          </a:p>
          <a:p>
            <a:pPr lvl="2"/>
            <a:r>
              <a:rPr lang="en-US" sz="1600" dirty="0"/>
              <a:t>Mathematical models for scalable, distributed computing systems</a:t>
            </a:r>
          </a:p>
          <a:p>
            <a:pPr lvl="1"/>
            <a:r>
              <a:rPr lang="en-US" sz="2000" dirty="0"/>
              <a:t>Current research: Model Engineering (applying software engineering to biomedical models)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185672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a software tool that addresses at least one common problem in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project: 50%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141135</TotalTime>
  <Words>1564</Words>
  <Application>Microsoft Macintosh PowerPoint</Application>
  <PresentationFormat>On-screen Show (4:3)</PresentationFormat>
  <Paragraphs>321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Scientific Goals of Modeling in Biology++</vt:lpstr>
      <vt:lpstr>Course Goals</vt:lpstr>
      <vt:lpstr>Instructors</vt:lpstr>
      <vt:lpstr>BIOE 599/498 Objectives &amp; Grading</vt:lpstr>
      <vt:lpstr>CSE 599V Objectives &amp; Grading</vt:lpstr>
      <vt:lpstr>CSE 599V Web Site</vt:lpstr>
      <vt:lpstr>Software++</vt:lpstr>
      <vt:lpstr>Syllabus By Week</vt:lpstr>
      <vt:lpstr>Technical Statement of Course Objectives</vt:lpstr>
      <vt:lpstr>Biochemistry Basics</vt:lpstr>
      <vt:lpstr>PowerPoint Presentation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Pop Quiz: What’s This?</vt:lpstr>
      <vt:lpstr>Substructures</vt:lpstr>
      <vt:lpstr>Functions of a Cell</vt:lpstr>
      <vt:lpstr>Key Biomolecules</vt:lpstr>
      <vt:lpstr>Hydrocarbons</vt:lpstr>
      <vt:lpstr>Lipids</vt:lpstr>
      <vt:lpstr>Carbohydrates</vt:lpstr>
      <vt:lpstr>Protein</vt:lpstr>
      <vt:lpstr>Nucleotides</vt:lpstr>
      <vt:lpstr>Ribonucleic Acid</vt:lpstr>
      <vt:lpstr>Deoxyribonucleic Acid</vt:lpstr>
      <vt:lpstr>Cellular Structures Are Assemblies of Biomolecules: Ribosome</vt:lpstr>
      <vt:lpstr>Chemical Reactions Assemble and Disamble Molecules</vt:lpstr>
      <vt:lpstr>Examples</vt:lpstr>
      <vt:lpstr>Reaction Kinetics</vt:lpstr>
      <vt:lpstr>Reversible Reactions &amp; Steady State</vt:lpstr>
      <vt:lpstr>Glycolysis</vt:lpstr>
      <vt:lpstr>Enzymes</vt:lpstr>
      <vt:lpstr>Enzyme Inhibition</vt:lpstr>
      <vt:lpstr>Biochemical Reactions</vt:lpstr>
      <vt:lpstr>Metabolic Network++</vt:lpstr>
      <vt:lpstr>Biological Networks++</vt:lpstr>
      <vt:lpstr>Biological Networks and Their Relationships++ </vt:lpstr>
      <vt:lpstr>Detailed Metabolic Network</vt:lpstr>
      <vt:lpstr>Modeling Questions: How Do Concentrations/Fluxes Change?</vt:lpstr>
      <vt:lpstr>Review: Can you define the underlined terms?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2161</cp:revision>
  <dcterms:created xsi:type="dcterms:W3CDTF">2008-11-04T22:35:39Z</dcterms:created>
  <dcterms:modified xsi:type="dcterms:W3CDTF">2018-09-12T17:03:53Z</dcterms:modified>
</cp:coreProperties>
</file>